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267" r:id="rId2"/>
    <p:sldId id="298" r:id="rId3"/>
    <p:sldId id="272" r:id="rId4"/>
    <p:sldId id="257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305" r:id="rId14"/>
    <p:sldId id="286" r:id="rId15"/>
    <p:sldId id="287" r:id="rId16"/>
    <p:sldId id="288" r:id="rId17"/>
    <p:sldId id="293" r:id="rId18"/>
    <p:sldId id="291" r:id="rId19"/>
    <p:sldId id="289" r:id="rId20"/>
    <p:sldId id="296" r:id="rId21"/>
    <p:sldId id="265" r:id="rId22"/>
  </p:sldIdLst>
  <p:sldSz cx="18288000" cy="10287000"/>
  <p:notesSz cx="6858000" cy="9144000"/>
  <p:embeddedFontLst>
    <p:embeddedFont>
      <p:font typeface="Pinyon Script" panose="020B0604020202020204" charset="0"/>
      <p:regular r:id="rId24"/>
    </p:embeddedFont>
    <p:embeddedFont>
      <p:font typeface="The Seasons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376E-113E-470D-8D31-47C4691E5BF0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E4402-30B4-4E6C-BC30-DBA76D2880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06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E4402-30B4-4E6C-BC30-DBA76D2880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3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E4402-30B4-4E6C-BC30-DBA76D2880B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16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011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8888" b="-28888"/>
            </a:stretch>
          </a:blipFill>
        </p:spPr>
      </p:sp>
      <p:sp>
        <p:nvSpPr>
          <p:cNvPr id="8" name="TextBox 4"/>
          <p:cNvSpPr txBox="1"/>
          <p:nvPr/>
        </p:nvSpPr>
        <p:spPr>
          <a:xfrm>
            <a:off x="1600200" y="550879"/>
            <a:ext cx="15087600" cy="63825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9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HƯỚNG DẪN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9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NỘP HỒ SƠ </a:t>
            </a:r>
            <a:r>
              <a:rPr lang="en-US" sz="9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TRỰC</a:t>
            </a:r>
            <a:r>
              <a:rPr lang="en-US" sz="96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TUYẾN</a:t>
            </a:r>
            <a:endParaRPr lang="en-US" sz="9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Helsa Display"/>
              <a:cs typeface="Times New Roman" panose="02020603050405020304" pitchFamily="18" charset="0"/>
              <a:sym typeface="Helsa Display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endParaRPr lang="en-US" sz="9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Helsa Display"/>
              <a:cs typeface="Times New Roman" panose="02020603050405020304" pitchFamily="18" charset="0"/>
              <a:sym typeface="Helsa Display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2209800" y="8724900"/>
            <a:ext cx="16306800" cy="1218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475"/>
              </a:lnSpc>
              <a:spcBef>
                <a:spcPct val="0"/>
              </a:spcBef>
            </a:pP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Pinyon Script"/>
                <a:cs typeface="Times New Roman" panose="02020603050405020304" pitchFamily="18" charset="0"/>
                <a:sym typeface="Pinyon Script"/>
              </a:rPr>
              <a:t>TRUNG TÂM PHỤC VỤ HÀNH CHÍNH CÔNG XÃ TRIỆU CƠ</a:t>
            </a:r>
          </a:p>
        </p:txBody>
      </p:sp>
    </p:spTree>
    <p:extLst>
      <p:ext uri="{BB962C8B-B14F-4D97-AF65-F5344CB8AC3E}">
        <p14:creationId xmlns:p14="http://schemas.microsoft.com/office/powerpoint/2010/main" val="3442403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0" y="1139487"/>
            <a:ext cx="181356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0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40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4: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Chọn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tỉnh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và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xã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muốn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nộp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hồ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sơ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,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sau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đó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bấm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“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nộp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trực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0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tuyến</a:t>
            </a:r>
            <a:r>
              <a:rPr lang="en-US" sz="40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”</a:t>
            </a:r>
          </a:p>
        </p:txBody>
      </p:sp>
      <p:sp>
        <p:nvSpPr>
          <p:cNvPr id="8" name="Freeform 18"/>
          <p:cNvSpPr/>
          <p:nvPr/>
        </p:nvSpPr>
        <p:spPr>
          <a:xfrm>
            <a:off x="3778369" y="109161"/>
            <a:ext cx="10411167" cy="847272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6E8C91"/>
          </a:solidFill>
          <a:ln cap="sq">
            <a:noFill/>
            <a:prstDash val="solid"/>
            <a:miter/>
          </a:ln>
        </p:spPr>
      </p:sp>
      <p:sp>
        <p:nvSpPr>
          <p:cNvPr id="10" name="TextBox 19"/>
          <p:cNvSpPr txBox="1"/>
          <p:nvPr/>
        </p:nvSpPr>
        <p:spPr>
          <a:xfrm>
            <a:off x="3778369" y="49252"/>
            <a:ext cx="10411167" cy="8444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NỘP HỒ SƠ TRỰC TUYẾN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095338"/>
            <a:ext cx="14478000" cy="53247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106400" y="4762500"/>
            <a:ext cx="463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665505" y="5918742"/>
            <a:ext cx="463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982200" y="4229100"/>
            <a:ext cx="320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52358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762000" y="1966436"/>
            <a:ext cx="182880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48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5: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Ấn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nộp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trực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tuyến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,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sau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đó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chọn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“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Đồng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ý”</a:t>
            </a:r>
          </a:p>
        </p:txBody>
      </p:sp>
      <p:sp>
        <p:nvSpPr>
          <p:cNvPr id="13" name="Freeform 18"/>
          <p:cNvSpPr/>
          <p:nvPr/>
        </p:nvSpPr>
        <p:spPr>
          <a:xfrm>
            <a:off x="3828288" y="257628"/>
            <a:ext cx="10411167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6E8C91"/>
          </a:solidFill>
          <a:ln cap="sq">
            <a:noFill/>
            <a:prstDash val="solid"/>
            <a:miter/>
          </a:ln>
        </p:spPr>
      </p:sp>
      <p:sp>
        <p:nvSpPr>
          <p:cNvPr id="14" name="TextBox 19"/>
          <p:cNvSpPr txBox="1"/>
          <p:nvPr/>
        </p:nvSpPr>
        <p:spPr>
          <a:xfrm>
            <a:off x="3810000" y="0"/>
            <a:ext cx="10411167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NỘP HỒ SƠ TRỰC TUYẾN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284628"/>
            <a:ext cx="8145012" cy="5963482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12039600" y="7124700"/>
            <a:ext cx="0" cy="1295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23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762000" y="1966436"/>
            <a:ext cx="182880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48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6: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Chọn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tiếp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theo</a:t>
            </a:r>
            <a:endParaRPr lang="en-US" sz="4800" dirty="0">
              <a:solidFill>
                <a:srgbClr val="5A5343"/>
              </a:solidFill>
              <a:latin typeface="Times New Roman" panose="02020603050405020304" pitchFamily="18" charset="0"/>
              <a:ea typeface="Helsa Display"/>
              <a:cs typeface="Times New Roman" panose="02020603050405020304" pitchFamily="18" charset="0"/>
              <a:sym typeface="Helsa Display"/>
            </a:endParaRPr>
          </a:p>
        </p:txBody>
      </p:sp>
      <p:sp>
        <p:nvSpPr>
          <p:cNvPr id="6" name="Freeform 18"/>
          <p:cNvSpPr/>
          <p:nvPr/>
        </p:nvSpPr>
        <p:spPr>
          <a:xfrm>
            <a:off x="3828288" y="257628"/>
            <a:ext cx="10411167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6E8C91"/>
          </a:solidFill>
          <a:ln cap="sq">
            <a:noFill/>
            <a:prstDash val="solid"/>
            <a:miter/>
          </a:ln>
        </p:spPr>
      </p:sp>
      <p:sp>
        <p:nvSpPr>
          <p:cNvPr id="7" name="TextBox 19"/>
          <p:cNvSpPr txBox="1"/>
          <p:nvPr/>
        </p:nvSpPr>
        <p:spPr>
          <a:xfrm>
            <a:off x="3810000" y="0"/>
            <a:ext cx="10411167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NỘP HỒ SƠ TRỰC TUYẾN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3848100"/>
            <a:ext cx="11641175" cy="5277587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13487400" y="7124700"/>
            <a:ext cx="0" cy="1295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33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/>
          <p:nvPr/>
        </p:nvSpPr>
        <p:spPr>
          <a:xfrm>
            <a:off x="762000" y="1966436"/>
            <a:ext cx="182880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48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7: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Điền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thông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tin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hồ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sơ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sau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đó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chọn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“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xem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trước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”</a:t>
            </a:r>
          </a:p>
        </p:txBody>
      </p:sp>
      <p:sp>
        <p:nvSpPr>
          <p:cNvPr id="7" name="Freeform 18"/>
          <p:cNvSpPr/>
          <p:nvPr/>
        </p:nvSpPr>
        <p:spPr>
          <a:xfrm>
            <a:off x="3828288" y="257628"/>
            <a:ext cx="10411167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6E8C91"/>
          </a:solidFill>
          <a:ln cap="sq">
            <a:noFill/>
            <a:prstDash val="solid"/>
            <a:miter/>
          </a:ln>
        </p:spPr>
      </p:sp>
      <p:sp>
        <p:nvSpPr>
          <p:cNvPr id="8" name="TextBox 19"/>
          <p:cNvSpPr txBox="1"/>
          <p:nvPr/>
        </p:nvSpPr>
        <p:spPr>
          <a:xfrm>
            <a:off x="3810000" y="0"/>
            <a:ext cx="10411167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NỘP HỒ SƠ TRỰC TUYẾN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543300"/>
            <a:ext cx="7944959" cy="4925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1991" y="3555076"/>
            <a:ext cx="6887536" cy="4344006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16154400" y="6005856"/>
            <a:ext cx="0" cy="838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96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762000" y="1966436"/>
            <a:ext cx="182880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48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8: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Bấm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nút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“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xác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nhận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”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sau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đó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đính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kèm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hồ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sơ</a:t>
            </a:r>
            <a:endParaRPr lang="en-US" sz="4800" dirty="0">
              <a:solidFill>
                <a:srgbClr val="5A5343"/>
              </a:solidFill>
              <a:latin typeface="Times New Roman" panose="02020603050405020304" pitchFamily="18" charset="0"/>
              <a:ea typeface="Helsa Display"/>
              <a:cs typeface="Times New Roman" panose="02020603050405020304" pitchFamily="18" charset="0"/>
              <a:sym typeface="Helsa Display"/>
            </a:endParaRPr>
          </a:p>
        </p:txBody>
      </p:sp>
      <p:sp>
        <p:nvSpPr>
          <p:cNvPr id="13" name="Freeform 18"/>
          <p:cNvSpPr/>
          <p:nvPr/>
        </p:nvSpPr>
        <p:spPr>
          <a:xfrm>
            <a:off x="3828288" y="257628"/>
            <a:ext cx="10411167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6E8C91"/>
          </a:solidFill>
          <a:ln cap="sq">
            <a:noFill/>
            <a:prstDash val="solid"/>
            <a:miter/>
          </a:ln>
        </p:spPr>
      </p:sp>
      <p:sp>
        <p:nvSpPr>
          <p:cNvPr id="14" name="TextBox 19"/>
          <p:cNvSpPr txBox="1"/>
          <p:nvPr/>
        </p:nvSpPr>
        <p:spPr>
          <a:xfrm>
            <a:off x="3810000" y="0"/>
            <a:ext cx="10411167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NỘP HỒ SƠ TRỰC TUYẾN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390900"/>
            <a:ext cx="7249537" cy="59349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00" y="3771900"/>
            <a:ext cx="8763000" cy="4914900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7315200" y="7658100"/>
            <a:ext cx="0" cy="10287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4706600" y="5981700"/>
            <a:ext cx="0" cy="10287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80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609600" y="1409700"/>
            <a:ext cx="182880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48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9: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Bấm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vào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nút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“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Gửi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hồ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sơ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”</a:t>
            </a:r>
          </a:p>
        </p:txBody>
      </p:sp>
      <p:sp>
        <p:nvSpPr>
          <p:cNvPr id="14" name="Freeform 18"/>
          <p:cNvSpPr/>
          <p:nvPr/>
        </p:nvSpPr>
        <p:spPr>
          <a:xfrm>
            <a:off x="3828288" y="257628"/>
            <a:ext cx="9887713" cy="694872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6E8C91"/>
          </a:solidFill>
          <a:ln cap="sq">
            <a:noFill/>
            <a:prstDash val="solid"/>
            <a:miter/>
          </a:ln>
        </p:spPr>
      </p:sp>
      <p:sp>
        <p:nvSpPr>
          <p:cNvPr id="16" name="TextBox 19"/>
          <p:cNvSpPr txBox="1"/>
          <p:nvPr/>
        </p:nvSpPr>
        <p:spPr>
          <a:xfrm>
            <a:off x="3810001" y="0"/>
            <a:ext cx="9906000" cy="118110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NỘP HỒ SƠ TRỰC TUYẾN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124" y="3884135"/>
            <a:ext cx="11355385" cy="4429743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13716001" y="6591300"/>
            <a:ext cx="5542" cy="92940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03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06614" y="7686774"/>
            <a:ext cx="636998" cy="668153"/>
            <a:chOff x="0" y="0"/>
            <a:chExt cx="167769" cy="1759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A15F4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718337" y="5807463"/>
            <a:ext cx="636998" cy="668153"/>
            <a:chOff x="0" y="0"/>
            <a:chExt cx="167769" cy="1759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6E8C91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2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06614" y="4212559"/>
            <a:ext cx="636998" cy="668153"/>
            <a:chOff x="0" y="0"/>
            <a:chExt cx="167769" cy="17597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9A701E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1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670616" y="7405298"/>
            <a:ext cx="1493158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Xuất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trình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dân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còn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giá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trị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dụng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hoặc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điện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</a:p>
          <a:p>
            <a:pPr algn="l"/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ảnh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CCCD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63689" y="5653574"/>
            <a:ext cx="14017184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Xuất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trình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chứng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nhận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kết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hôn</a:t>
            </a:r>
            <a:endParaRPr lang="en-US" sz="4000" dirty="0">
              <a:solidFill>
                <a:srgbClr val="555651"/>
              </a:solidFill>
              <a:latin typeface="Times New Roman" pitchFamily="18" charset="0"/>
              <a:ea typeface="The Seasons"/>
              <a:cs typeface="Times New Roman" pitchFamily="18" charset="0"/>
              <a:sym typeface="The Seasons"/>
            </a:endParaRPr>
          </a:p>
          <a:p>
            <a:pPr algn="l"/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ảnh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chứng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nhận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kết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hôn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98325" y="3659471"/>
            <a:ext cx="1203598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chứng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sinh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bản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gốc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hoặc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file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chứng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sinh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điện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ủy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quyền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(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có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  <a:p>
            <a:pPr algn="l"/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chứng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sinh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hồ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sơ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505200" y="2226854"/>
            <a:ext cx="11353799" cy="912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The Seasons"/>
                <a:cs typeface="Times New Roman" panose="02020603050405020304" pitchFamily="18" charset="0"/>
                <a:sym typeface="The Seasons"/>
              </a:rPr>
              <a:t>1. ĐĂNG KÝ KHAI SINH</a:t>
            </a:r>
          </a:p>
        </p:txBody>
      </p:sp>
      <p:sp>
        <p:nvSpPr>
          <p:cNvPr id="27" name="AutoShape 27"/>
          <p:cNvSpPr/>
          <p:nvPr/>
        </p:nvSpPr>
        <p:spPr>
          <a:xfrm>
            <a:off x="5897880" y="2095500"/>
            <a:ext cx="6492240" cy="0"/>
          </a:xfrm>
          <a:prstGeom prst="line">
            <a:avLst/>
          </a:prstGeom>
          <a:ln w="19050" cap="flat">
            <a:solidFill>
              <a:srgbClr val="55565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9" name="Freeform 15"/>
          <p:cNvSpPr/>
          <p:nvPr/>
        </p:nvSpPr>
        <p:spPr>
          <a:xfrm>
            <a:off x="3733800" y="419100"/>
            <a:ext cx="10407401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A15F43"/>
          </a:solidFill>
          <a:ln cap="sq">
            <a:noFill/>
            <a:prstDash val="solid"/>
            <a:miter/>
          </a:ln>
        </p:spPr>
      </p:sp>
      <p:sp>
        <p:nvSpPr>
          <p:cNvPr id="30" name="TextBox 16"/>
          <p:cNvSpPr txBox="1"/>
          <p:nvPr/>
        </p:nvSpPr>
        <p:spPr>
          <a:xfrm>
            <a:off x="3733800" y="161472"/>
            <a:ext cx="10407401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THÀNH PHẦN HỒ SƠ MỘT SỐ THỦ TỤC</a:t>
            </a:r>
          </a:p>
        </p:txBody>
      </p:sp>
    </p:spTree>
    <p:extLst>
      <p:ext uri="{BB962C8B-B14F-4D97-AF65-F5344CB8AC3E}">
        <p14:creationId xmlns:p14="http://schemas.microsoft.com/office/powerpoint/2010/main" val="266892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5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1706614" y="7505700"/>
            <a:ext cx="636998" cy="668153"/>
            <a:chOff x="0" y="0"/>
            <a:chExt cx="167769" cy="1759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6E8C91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50"/>
                </a:lnSpc>
              </a:pPr>
              <a:r>
                <a:rPr lang="en-US" sz="2500" dirty="0">
                  <a:solidFill>
                    <a:srgbClr val="EAE1DA"/>
                  </a:solidFill>
                  <a:latin typeface="Times New Roman" pitchFamily="18" charset="0"/>
                  <a:ea typeface="The Seasons"/>
                  <a:cs typeface="Times New Roman" pitchFamily="18" charset="0"/>
                  <a:sym typeface="The Seasons"/>
                </a:rPr>
                <a:t>2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06614" y="4071524"/>
            <a:ext cx="636998" cy="668153"/>
            <a:chOff x="0" y="0"/>
            <a:chExt cx="167769" cy="17597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9A701E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50"/>
                </a:lnSpc>
              </a:pPr>
              <a:r>
                <a:rPr lang="en-US" sz="2500">
                  <a:solidFill>
                    <a:srgbClr val="EAE1DA"/>
                  </a:solidFill>
                  <a:latin typeface="Times New Roman" pitchFamily="18" charset="0"/>
                  <a:ea typeface="The Seasons"/>
                  <a:cs typeface="Times New Roman" pitchFamily="18" charset="0"/>
                  <a:sym typeface="The Seasons"/>
                </a:rPr>
                <a:t>1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634040" y="6403770"/>
            <a:ext cx="13431968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Xuất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trình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tờ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liên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quan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đến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tình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trạng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hôn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nhân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của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mình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ví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dụ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như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: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Quyết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định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ly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hôn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chứng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của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vợ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hoặc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chồng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kết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hôn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xác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nhận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tin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trú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,….</a:t>
            </a:r>
          </a:p>
          <a:p>
            <a:pPr algn="l"/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bản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tờ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liên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quan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tình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trạng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hôn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nhân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34040" y="3632041"/>
            <a:ext cx="1340758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Xuất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trình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dân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còn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giá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trị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dụng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hoặc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điện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của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người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khai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ủy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quyền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(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có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  <a:p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bản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CCCD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646232" y="2226854"/>
            <a:ext cx="1297476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ea typeface="The Seasons"/>
                <a:cs typeface="Times New Roman" panose="02020603050405020304" pitchFamily="18" charset="0"/>
                <a:sym typeface="The Seasons"/>
              </a:rPr>
              <a:t>2. XÁC NHẬN TÌNH TRẠNG HÔN NHÂN</a:t>
            </a:r>
          </a:p>
        </p:txBody>
      </p:sp>
      <p:sp>
        <p:nvSpPr>
          <p:cNvPr id="27" name="AutoShape 27"/>
          <p:cNvSpPr/>
          <p:nvPr/>
        </p:nvSpPr>
        <p:spPr>
          <a:xfrm>
            <a:off x="5897880" y="1943100"/>
            <a:ext cx="6492240" cy="0"/>
          </a:xfrm>
          <a:prstGeom prst="line">
            <a:avLst/>
          </a:prstGeom>
          <a:ln w="19050" cap="flat">
            <a:solidFill>
              <a:srgbClr val="55565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5"/>
          <p:cNvSpPr/>
          <p:nvPr/>
        </p:nvSpPr>
        <p:spPr>
          <a:xfrm>
            <a:off x="3733800" y="419100"/>
            <a:ext cx="10407401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A15F43"/>
          </a:solidFill>
          <a:ln cap="sq">
            <a:noFill/>
            <a:prstDash val="solid"/>
            <a:miter/>
          </a:ln>
        </p:spPr>
      </p:sp>
      <p:sp>
        <p:nvSpPr>
          <p:cNvPr id="20" name="TextBox 16"/>
          <p:cNvSpPr txBox="1"/>
          <p:nvPr/>
        </p:nvSpPr>
        <p:spPr>
          <a:xfrm>
            <a:off x="3733800" y="161472"/>
            <a:ext cx="10407401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THÀNH PHẦN HỒ SƠ MỘT SỐ THỦ TỤC</a:t>
            </a:r>
          </a:p>
        </p:txBody>
      </p:sp>
    </p:spTree>
    <p:extLst>
      <p:ext uri="{BB962C8B-B14F-4D97-AF65-F5344CB8AC3E}">
        <p14:creationId xmlns:p14="http://schemas.microsoft.com/office/powerpoint/2010/main" val="100699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1670171" y="7500980"/>
            <a:ext cx="636998" cy="668153"/>
            <a:chOff x="0" y="0"/>
            <a:chExt cx="167769" cy="1759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6E8C91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>
                  <a:solidFill>
                    <a:srgbClr val="EAE1DA"/>
                  </a:solidFill>
                  <a:latin typeface="Times New Roman" pitchFamily="18" charset="0"/>
                  <a:ea typeface="The Seasons"/>
                  <a:cs typeface="Times New Roman" pitchFamily="18" charset="0"/>
                  <a:sym typeface="The Seasons"/>
                </a:rPr>
                <a:t>2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670171" y="4280812"/>
            <a:ext cx="636998" cy="668153"/>
            <a:chOff x="0" y="0"/>
            <a:chExt cx="167769" cy="17597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9A701E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>
                  <a:solidFill>
                    <a:srgbClr val="EAE1DA"/>
                  </a:solidFill>
                  <a:latin typeface="Times New Roman" pitchFamily="18" charset="0"/>
                  <a:ea typeface="The Seasons"/>
                  <a:cs typeface="Times New Roman" pitchFamily="18" charset="0"/>
                  <a:sym typeface="The Seasons"/>
                </a:rPr>
                <a:t>1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646232" y="6296174"/>
            <a:ext cx="13431968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Bên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nam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hoặc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bên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nữ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hiện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đang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trú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tại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UBND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xã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Triệu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Cơ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b="1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KHÔNG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liên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tục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từ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khi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đủ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18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tuổi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(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nữ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và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20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tuổi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(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nam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thì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phải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có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xác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nhận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tin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trú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của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Công an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về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nơi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thường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trú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khi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chuyển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đến</a:t>
            </a:r>
            <a:endParaRPr lang="en-US" sz="4000" dirty="0">
              <a:solidFill>
                <a:srgbClr val="555651"/>
              </a:solidFill>
              <a:latin typeface="Times New Roman" pitchFamily="18" charset="0"/>
              <a:ea typeface="The Seasons"/>
              <a:cs typeface="Times New Roman" pitchFamily="18" charset="0"/>
              <a:sym typeface="The Seasons"/>
            </a:endParaRPr>
          </a:p>
          <a:p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bản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thông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tin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trú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70616" y="3691560"/>
            <a:ext cx="1340758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Xuất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trình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dân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còn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giá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trị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dụng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hoặc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điện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của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bên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nam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và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bên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nữ</a:t>
            </a:r>
            <a:endParaRPr lang="en-US" sz="4000" dirty="0">
              <a:solidFill>
                <a:srgbClr val="555651"/>
              </a:solidFill>
              <a:latin typeface="Times New Roman" pitchFamily="18" charset="0"/>
              <a:ea typeface="The Seasons"/>
              <a:cs typeface="Times New Roman" pitchFamily="18" charset="0"/>
              <a:sym typeface="The Seasons"/>
            </a:endParaRPr>
          </a:p>
          <a:p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bản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CCCD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505200" y="2226854"/>
            <a:ext cx="11353799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ea typeface="The Seasons"/>
                <a:cs typeface="Times New Roman" panose="02020603050405020304" pitchFamily="18" charset="0"/>
                <a:sym typeface="The Seasons"/>
              </a:rPr>
              <a:t>3. ĐĂNG KÝ KẾT HÔN</a:t>
            </a:r>
          </a:p>
        </p:txBody>
      </p:sp>
      <p:sp>
        <p:nvSpPr>
          <p:cNvPr id="27" name="AutoShape 27"/>
          <p:cNvSpPr/>
          <p:nvPr/>
        </p:nvSpPr>
        <p:spPr>
          <a:xfrm>
            <a:off x="5897880" y="1866900"/>
            <a:ext cx="6492240" cy="0"/>
          </a:xfrm>
          <a:prstGeom prst="line">
            <a:avLst/>
          </a:prstGeom>
          <a:ln w="19050" cap="flat">
            <a:solidFill>
              <a:srgbClr val="55565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Freeform 15"/>
          <p:cNvSpPr/>
          <p:nvPr/>
        </p:nvSpPr>
        <p:spPr>
          <a:xfrm>
            <a:off x="3733800" y="419100"/>
            <a:ext cx="10407401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A15F43"/>
          </a:solidFill>
          <a:ln cap="sq">
            <a:noFill/>
            <a:prstDash val="solid"/>
            <a:miter/>
          </a:ln>
        </p:spPr>
      </p:sp>
      <p:sp>
        <p:nvSpPr>
          <p:cNvPr id="22" name="TextBox 16"/>
          <p:cNvSpPr txBox="1"/>
          <p:nvPr/>
        </p:nvSpPr>
        <p:spPr>
          <a:xfrm>
            <a:off x="3733800" y="161472"/>
            <a:ext cx="10407401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THÀNH PHẦN HỒ SƠ MỘT SỐ THỦ TỤC</a:t>
            </a:r>
          </a:p>
        </p:txBody>
      </p:sp>
    </p:spTree>
    <p:extLst>
      <p:ext uri="{BB962C8B-B14F-4D97-AF65-F5344CB8AC3E}">
        <p14:creationId xmlns:p14="http://schemas.microsoft.com/office/powerpoint/2010/main" val="261604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03422" y="8382940"/>
            <a:ext cx="636998" cy="668153"/>
            <a:chOff x="0" y="0"/>
            <a:chExt cx="167769" cy="1759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A15F4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 dirty="0">
                  <a:solidFill>
                    <a:srgbClr val="EAE1DA"/>
                  </a:solidFill>
                  <a:latin typeface="Times New Roman" pitchFamily="18" charset="0"/>
                  <a:ea typeface="The Seasons"/>
                  <a:cs typeface="Times New Roman" pitchFamily="18" charset="0"/>
                  <a:sym typeface="The Seasons"/>
                </a:rPr>
                <a:t>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706614" y="6318376"/>
            <a:ext cx="636998" cy="668153"/>
            <a:chOff x="0" y="0"/>
            <a:chExt cx="167769" cy="1759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6E8C91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>
                  <a:solidFill>
                    <a:srgbClr val="EAE1DA"/>
                  </a:solidFill>
                  <a:latin typeface="Times New Roman" pitchFamily="18" charset="0"/>
                  <a:ea typeface="The Seasons"/>
                  <a:cs typeface="Times New Roman" pitchFamily="18" charset="0"/>
                  <a:sym typeface="The Seasons"/>
                </a:rPr>
                <a:t>2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06614" y="4253812"/>
            <a:ext cx="636998" cy="668153"/>
            <a:chOff x="0" y="0"/>
            <a:chExt cx="167769" cy="17597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9A701E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>
                  <a:solidFill>
                    <a:srgbClr val="EAE1DA"/>
                  </a:solidFill>
                  <a:latin typeface="Times New Roman" pitchFamily="18" charset="0"/>
                  <a:ea typeface="The Seasons"/>
                  <a:cs typeface="Times New Roman" pitchFamily="18" charset="0"/>
                  <a:sym typeface="The Seasons"/>
                </a:rPr>
                <a:t>1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2646232" y="8115393"/>
            <a:ext cx="1000296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tin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tờ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tùy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thân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của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người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chết</a:t>
            </a:r>
            <a:endParaRPr lang="en-US" sz="4000" dirty="0">
              <a:solidFill>
                <a:srgbClr val="555651"/>
              </a:solidFill>
              <a:latin typeface="Times New Roman" pitchFamily="18" charset="0"/>
              <a:ea typeface="The Seasons"/>
              <a:cs typeface="Times New Roman" pitchFamily="18" charset="0"/>
              <a:sym typeface="The Seasons"/>
            </a:endParaRPr>
          </a:p>
          <a:p>
            <a:pPr algn="just"/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ảnh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CCCD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646232" y="5807463"/>
            <a:ext cx="10460168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báo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(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hoặc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tờ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thay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thế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báo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  <a:p>
            <a:pPr algn="just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thuộc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trường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hợp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được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cấp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báo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endParaRPr lang="en-US" sz="4000" dirty="0">
              <a:solidFill>
                <a:srgbClr val="555651"/>
              </a:solidFill>
              <a:latin typeface="Times New Roman" pitchFamily="18" charset="0"/>
              <a:ea typeface="The Seasons"/>
              <a:cs typeface="Times New Roman" pitchFamily="18" charset="0"/>
              <a:sym typeface="The Seasons"/>
            </a:endParaRPr>
          </a:p>
          <a:p>
            <a:pPr algn="just"/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báo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70616" y="3571588"/>
            <a:ext cx="12188383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Xuất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trình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dân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còn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giá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trị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dụng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hoặc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điện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của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người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khai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ủy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quyền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(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có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  <a:p>
            <a:pPr algn="just"/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bản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CCCD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505200" y="2226854"/>
            <a:ext cx="11353799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ea typeface="The Seasons"/>
                <a:cs typeface="Times New Roman" panose="02020603050405020304" pitchFamily="18" charset="0"/>
                <a:sym typeface="The Seasons"/>
              </a:rPr>
              <a:t>4. ĐĂNG KÝ KHAI TỬ</a:t>
            </a:r>
          </a:p>
        </p:txBody>
      </p:sp>
      <p:sp>
        <p:nvSpPr>
          <p:cNvPr id="27" name="AutoShape 27"/>
          <p:cNvSpPr/>
          <p:nvPr/>
        </p:nvSpPr>
        <p:spPr>
          <a:xfrm>
            <a:off x="5897880" y="1866900"/>
            <a:ext cx="6492240" cy="0"/>
          </a:xfrm>
          <a:prstGeom prst="line">
            <a:avLst/>
          </a:prstGeom>
          <a:ln w="19050" cap="flat">
            <a:solidFill>
              <a:srgbClr val="55565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Freeform 15"/>
          <p:cNvSpPr/>
          <p:nvPr/>
        </p:nvSpPr>
        <p:spPr>
          <a:xfrm>
            <a:off x="3733800" y="419100"/>
            <a:ext cx="10407401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A15F43"/>
          </a:solidFill>
          <a:ln cap="sq">
            <a:noFill/>
            <a:prstDash val="solid"/>
            <a:miter/>
          </a:ln>
        </p:spPr>
      </p:sp>
      <p:sp>
        <p:nvSpPr>
          <p:cNvPr id="29" name="TextBox 16"/>
          <p:cNvSpPr txBox="1"/>
          <p:nvPr/>
        </p:nvSpPr>
        <p:spPr>
          <a:xfrm>
            <a:off x="3733800" y="161472"/>
            <a:ext cx="10407401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THÀNH PHẦN HỒ SƠ MỘT SỐ THỦ TỤC</a:t>
            </a:r>
          </a:p>
        </p:txBody>
      </p:sp>
    </p:spTree>
    <p:extLst>
      <p:ext uri="{BB962C8B-B14F-4D97-AF65-F5344CB8AC3E}">
        <p14:creationId xmlns:p14="http://schemas.microsoft.com/office/powerpoint/2010/main" val="413667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4320539" y="5528445"/>
            <a:ext cx="10407401" cy="1644536"/>
            <a:chOff x="0" y="-57150"/>
            <a:chExt cx="953489" cy="36481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53489" cy="250510"/>
            </a:xfrm>
            <a:custGeom>
              <a:avLst/>
              <a:gdLst/>
              <a:ahLst/>
              <a:cxnLst/>
              <a:rect l="l" t="t" r="r" b="b"/>
              <a:pathLst>
                <a:path w="953489" h="250510">
                  <a:moveTo>
                    <a:pt x="0" y="0"/>
                  </a:moveTo>
                  <a:lnTo>
                    <a:pt x="953489" y="0"/>
                  </a:lnTo>
                  <a:lnTo>
                    <a:pt x="953489" y="250510"/>
                  </a:lnTo>
                  <a:lnTo>
                    <a:pt x="0" y="250510"/>
                  </a:lnTo>
                  <a:close/>
                </a:path>
              </a:pathLst>
            </a:custGeom>
            <a:solidFill>
              <a:srgbClr val="A15F43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953489" cy="364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179"/>
                </a:lnSpc>
              </a:pP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Thành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phần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hồ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sơ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một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số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thủ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tục</a:t>
              </a:r>
              <a:endPara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286295" y="3686148"/>
            <a:ext cx="10414213" cy="1644536"/>
            <a:chOff x="-279" y="-63790"/>
            <a:chExt cx="953768" cy="36481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953489" cy="250510"/>
            </a:xfrm>
            <a:custGeom>
              <a:avLst/>
              <a:gdLst/>
              <a:ahLst/>
              <a:cxnLst/>
              <a:rect l="l" t="t" r="r" b="b"/>
              <a:pathLst>
                <a:path w="953489" h="250510">
                  <a:moveTo>
                    <a:pt x="0" y="0"/>
                  </a:moveTo>
                  <a:lnTo>
                    <a:pt x="953489" y="0"/>
                  </a:lnTo>
                  <a:lnTo>
                    <a:pt x="953489" y="250510"/>
                  </a:lnTo>
                  <a:lnTo>
                    <a:pt x="0" y="250510"/>
                  </a:lnTo>
                  <a:close/>
                </a:path>
              </a:pathLst>
            </a:custGeom>
            <a:solidFill>
              <a:srgbClr val="6E8C91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-279" y="-63790"/>
              <a:ext cx="953489" cy="364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179"/>
                </a:lnSpc>
              </a:pP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Các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bước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nộp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hồ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sơ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trực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tuyến</a:t>
              </a:r>
              <a:endPara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307629" y="1943100"/>
            <a:ext cx="10411167" cy="1644536"/>
            <a:chOff x="0" y="-63252"/>
            <a:chExt cx="953489" cy="36481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53489" cy="250510"/>
            </a:xfrm>
            <a:custGeom>
              <a:avLst/>
              <a:gdLst/>
              <a:ahLst/>
              <a:cxnLst/>
              <a:rect l="l" t="t" r="r" b="b"/>
              <a:pathLst>
                <a:path w="953489" h="250510">
                  <a:moveTo>
                    <a:pt x="0" y="0"/>
                  </a:moveTo>
                  <a:lnTo>
                    <a:pt x="953489" y="0"/>
                  </a:lnTo>
                  <a:lnTo>
                    <a:pt x="953489" y="250510"/>
                  </a:lnTo>
                  <a:lnTo>
                    <a:pt x="0" y="250510"/>
                  </a:lnTo>
                  <a:close/>
                </a:path>
              </a:pathLst>
            </a:custGeom>
            <a:solidFill>
              <a:srgbClr val="9A701E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63252"/>
              <a:ext cx="953489" cy="364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179"/>
                </a:lnSpc>
              </a:pP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Các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bước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đăng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nhập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cổng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dịch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vụ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công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quốc</a:t>
              </a: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 </a:t>
              </a:r>
              <a:r>
                <a:rPr lang="en-US" sz="3699" dirty="0" err="1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gia</a:t>
              </a:r>
              <a:endPara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endParaRP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715000" y="621913"/>
            <a:ext cx="7304198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71"/>
              </a:lnSpc>
            </a:pPr>
            <a:r>
              <a:rPr lang="en-US" sz="6399" b="1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NỘI DUNG</a:t>
            </a:r>
          </a:p>
        </p:txBody>
      </p:sp>
    </p:spTree>
    <p:extLst>
      <p:ext uri="{BB962C8B-B14F-4D97-AF65-F5344CB8AC3E}">
        <p14:creationId xmlns:p14="http://schemas.microsoft.com/office/powerpoint/2010/main" val="282110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>
            <a:off x="1738479" y="7227906"/>
            <a:ext cx="636998" cy="668153"/>
            <a:chOff x="0" y="0"/>
            <a:chExt cx="167769" cy="17597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6E8C91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>
                  <a:solidFill>
                    <a:srgbClr val="EAE1DA"/>
                  </a:solidFill>
                  <a:latin typeface="Times New Roman" pitchFamily="18" charset="0"/>
                  <a:ea typeface="The Seasons"/>
                  <a:cs typeface="Times New Roman" pitchFamily="18" charset="0"/>
                  <a:sym typeface="The Seasons"/>
                </a:rPr>
                <a:t>2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06614" y="4530881"/>
            <a:ext cx="636998" cy="668153"/>
            <a:chOff x="0" y="0"/>
            <a:chExt cx="167769" cy="175974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7769" cy="175974"/>
            </a:xfrm>
            <a:custGeom>
              <a:avLst/>
              <a:gdLst/>
              <a:ahLst/>
              <a:cxnLst/>
              <a:rect l="l" t="t" r="r" b="b"/>
              <a:pathLst>
                <a:path w="167769" h="175974">
                  <a:moveTo>
                    <a:pt x="0" y="0"/>
                  </a:moveTo>
                  <a:lnTo>
                    <a:pt x="167769" y="0"/>
                  </a:lnTo>
                  <a:lnTo>
                    <a:pt x="167769" y="175974"/>
                  </a:lnTo>
                  <a:lnTo>
                    <a:pt x="0" y="175974"/>
                  </a:lnTo>
                  <a:close/>
                </a:path>
              </a:pathLst>
            </a:custGeom>
            <a:solidFill>
              <a:srgbClr val="9A701E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19050"/>
              <a:ext cx="167769" cy="1569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/>
              <a:r>
                <a:rPr lang="en-US" sz="2500">
                  <a:solidFill>
                    <a:srgbClr val="EAE1DA"/>
                  </a:solidFill>
                  <a:latin typeface="Times New Roman" pitchFamily="18" charset="0"/>
                  <a:ea typeface="The Seasons"/>
                  <a:cs typeface="Times New Roman" pitchFamily="18" charset="0"/>
                  <a:sym typeface="The Seasons"/>
                </a:rPr>
                <a:t>1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704144" y="6638654"/>
            <a:ext cx="13431968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tin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về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tờ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hộ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tịch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muốn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cấp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bản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sao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: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Loại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tờ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;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số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ngày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tháng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năm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cấp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nơi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cấp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tờ</a:t>
            </a:r>
            <a:endParaRPr lang="en-US" sz="4000" dirty="0">
              <a:solidFill>
                <a:srgbClr val="555651"/>
              </a:solidFill>
              <a:latin typeface="Times New Roman" pitchFamily="18" charset="0"/>
              <a:ea typeface="The Seasons"/>
              <a:cs typeface="Times New Roman" pitchFamily="18" charset="0"/>
              <a:sym typeface="The Seasons"/>
            </a:endParaRPr>
          </a:p>
          <a:p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bản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tờ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hộ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tịch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có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670616" y="3941629"/>
            <a:ext cx="1340758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Xuất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trình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công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dân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còn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giá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trị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sử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dụng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hoặc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căn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cước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điện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tử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của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người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khai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,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giấy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ủy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quyền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(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có</a:t>
            </a:r>
            <a:r>
              <a:rPr lang="en-US" sz="4000" dirty="0">
                <a:solidFill>
                  <a:srgbClr val="555651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  <a:p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(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Đính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kèm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bản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chụp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CCCD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nếu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nộp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trực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tuyến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ea typeface="The Seasons"/>
                <a:cs typeface="Times New Roman" pitchFamily="18" charset="0"/>
                <a:sym typeface="The Seasons"/>
              </a:rPr>
              <a:t>)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646232" y="2226854"/>
            <a:ext cx="12974768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ea typeface="The Seasons"/>
                <a:cs typeface="Times New Roman" panose="02020603050405020304" pitchFamily="18" charset="0"/>
                <a:sym typeface="The Seasons"/>
              </a:rPr>
              <a:t>5. CẤP BẢN SAO TRÍCH LỤC HỘ TỊCH</a:t>
            </a:r>
          </a:p>
        </p:txBody>
      </p:sp>
      <p:sp>
        <p:nvSpPr>
          <p:cNvPr id="27" name="AutoShape 27"/>
          <p:cNvSpPr/>
          <p:nvPr/>
        </p:nvSpPr>
        <p:spPr>
          <a:xfrm>
            <a:off x="6128288" y="1959864"/>
            <a:ext cx="6492240" cy="0"/>
          </a:xfrm>
          <a:prstGeom prst="line">
            <a:avLst/>
          </a:prstGeom>
          <a:ln w="19050" cap="flat">
            <a:solidFill>
              <a:srgbClr val="55565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5"/>
          <p:cNvSpPr/>
          <p:nvPr/>
        </p:nvSpPr>
        <p:spPr>
          <a:xfrm>
            <a:off x="3733800" y="419100"/>
            <a:ext cx="10407401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A15F43"/>
          </a:solidFill>
          <a:ln cap="sq">
            <a:noFill/>
            <a:prstDash val="solid"/>
            <a:miter/>
          </a:ln>
        </p:spPr>
      </p:sp>
      <p:sp>
        <p:nvSpPr>
          <p:cNvPr id="20" name="TextBox 16"/>
          <p:cNvSpPr txBox="1"/>
          <p:nvPr/>
        </p:nvSpPr>
        <p:spPr>
          <a:xfrm>
            <a:off x="3733800" y="161472"/>
            <a:ext cx="10407401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THÀNH PHẦN HỒ SƠ MỘT SỐ THỦ TỤC</a:t>
            </a:r>
          </a:p>
        </p:txBody>
      </p:sp>
    </p:spTree>
    <p:extLst>
      <p:ext uri="{BB962C8B-B14F-4D97-AF65-F5344CB8AC3E}">
        <p14:creationId xmlns:p14="http://schemas.microsoft.com/office/powerpoint/2010/main" val="189687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8888" b="-28888"/>
            </a:stretch>
          </a:blipFill>
        </p:spPr>
      </p:sp>
      <p:sp>
        <p:nvSpPr>
          <p:cNvPr id="8" name="TextBox 6"/>
          <p:cNvSpPr txBox="1"/>
          <p:nvPr/>
        </p:nvSpPr>
        <p:spPr>
          <a:xfrm>
            <a:off x="3200400" y="3654552"/>
            <a:ext cx="12039600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580"/>
              </a:lnSpc>
              <a:spcBef>
                <a:spcPct val="0"/>
              </a:spcBef>
            </a:pPr>
            <a:r>
              <a:rPr lang="en-US" sz="18000" dirty="0">
                <a:solidFill>
                  <a:srgbClr val="52372D"/>
                </a:solidFill>
                <a:latin typeface="Pinyon Script"/>
                <a:ea typeface="Pinyon Script"/>
                <a:cs typeface="Pinyon Script"/>
                <a:sym typeface="Pinyon Script"/>
              </a:rPr>
              <a:t>Thank you!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304800" y="2171700"/>
            <a:ext cx="177546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54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54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1: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Truy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cập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vào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đường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link: </a:t>
            </a:r>
            <a:r>
              <a:rPr lang="en-US" sz="80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dichvucong.gov.vn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091648"/>
            <a:ext cx="14554200" cy="5516719"/>
          </a:xfrm>
          <a:prstGeom prst="rect">
            <a:avLst/>
          </a:prstGeom>
        </p:spPr>
      </p:pic>
      <p:grpSp>
        <p:nvGrpSpPr>
          <p:cNvPr id="8" name="Group 20"/>
          <p:cNvGrpSpPr/>
          <p:nvPr/>
        </p:nvGrpSpPr>
        <p:grpSpPr>
          <a:xfrm>
            <a:off x="2520696" y="68443"/>
            <a:ext cx="14173200" cy="1644536"/>
            <a:chOff x="0" y="-63252"/>
            <a:chExt cx="953489" cy="364810"/>
          </a:xfrm>
        </p:grpSpPr>
        <p:sp>
          <p:nvSpPr>
            <p:cNvPr id="11" name="Freeform 21"/>
            <p:cNvSpPr/>
            <p:nvPr/>
          </p:nvSpPr>
          <p:spPr>
            <a:xfrm>
              <a:off x="0" y="0"/>
              <a:ext cx="953489" cy="250510"/>
            </a:xfrm>
            <a:custGeom>
              <a:avLst/>
              <a:gdLst/>
              <a:ahLst/>
              <a:cxnLst/>
              <a:rect l="l" t="t" r="r" b="b"/>
              <a:pathLst>
                <a:path w="953489" h="250510">
                  <a:moveTo>
                    <a:pt x="0" y="0"/>
                  </a:moveTo>
                  <a:lnTo>
                    <a:pt x="953489" y="0"/>
                  </a:lnTo>
                  <a:lnTo>
                    <a:pt x="953489" y="250510"/>
                  </a:lnTo>
                  <a:lnTo>
                    <a:pt x="0" y="250510"/>
                  </a:lnTo>
                  <a:close/>
                </a:path>
              </a:pathLst>
            </a:custGeom>
            <a:solidFill>
              <a:srgbClr val="9A701E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22"/>
            <p:cNvSpPr txBox="1"/>
            <p:nvPr/>
          </p:nvSpPr>
          <p:spPr>
            <a:xfrm>
              <a:off x="0" y="-63252"/>
              <a:ext cx="953489" cy="364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179"/>
                </a:lnSpc>
              </a:pPr>
              <a:r>
                <a:rPr lang="en-US" sz="3699" dirty="0">
                  <a:solidFill>
                    <a:srgbClr val="EAE1DA"/>
                  </a:solidFill>
                  <a:latin typeface="The Seasons"/>
                  <a:ea typeface="The Seasons"/>
                  <a:cs typeface="The Seasons"/>
                  <a:sym typeface="The Seasons"/>
                </a:rPr>
                <a:t>CÁC BƯỚC ĐĂNG NHẬP CỔNG DỊCH VỤ CÔNG QUỐC GIA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250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304800" y="2171700"/>
            <a:ext cx="1102277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54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54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2: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Chọn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“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Đăng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nhập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”</a:t>
            </a:r>
          </a:p>
        </p:txBody>
      </p:sp>
      <p:sp>
        <p:nvSpPr>
          <p:cNvPr id="10" name="Freeform 21"/>
          <p:cNvSpPr/>
          <p:nvPr/>
        </p:nvSpPr>
        <p:spPr>
          <a:xfrm>
            <a:off x="2520696" y="353578"/>
            <a:ext cx="14173200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9A701E"/>
          </a:solidFill>
          <a:ln cap="sq">
            <a:noFill/>
            <a:prstDash val="solid"/>
            <a:miter/>
          </a:ln>
        </p:spPr>
      </p:sp>
      <p:sp>
        <p:nvSpPr>
          <p:cNvPr id="11" name="TextBox 22"/>
          <p:cNvSpPr txBox="1"/>
          <p:nvPr/>
        </p:nvSpPr>
        <p:spPr>
          <a:xfrm>
            <a:off x="2520696" y="68443"/>
            <a:ext cx="14173200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ĐĂNG NHẬP CỔNG DỊCH VỤ CÔNG QUỐC GIA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4076700"/>
            <a:ext cx="14782710" cy="4572000"/>
          </a:xfrm>
          <a:prstGeom prst="rect">
            <a:avLst/>
          </a:prstGeom>
        </p:spPr>
      </p:pic>
      <p:sp>
        <p:nvSpPr>
          <p:cNvPr id="3" name="Up Arrow 2"/>
          <p:cNvSpPr/>
          <p:nvPr/>
        </p:nvSpPr>
        <p:spPr>
          <a:xfrm>
            <a:off x="14935200" y="5715000"/>
            <a:ext cx="533400" cy="12954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304800" y="2171700"/>
            <a:ext cx="1569719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54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54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3: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Điền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tên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đăng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nhập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và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mật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khẩu</a:t>
            </a:r>
            <a:endParaRPr lang="en-US" sz="5400" dirty="0">
              <a:solidFill>
                <a:srgbClr val="5A5343"/>
              </a:solidFill>
              <a:latin typeface="Times New Roman" panose="02020603050405020304" pitchFamily="18" charset="0"/>
              <a:ea typeface="Helsa Display"/>
              <a:cs typeface="Times New Roman" panose="02020603050405020304" pitchFamily="18" charset="0"/>
              <a:sym typeface="Helsa Displa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366839"/>
            <a:ext cx="13106399" cy="5891461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6400800" y="4305300"/>
            <a:ext cx="2362199" cy="6858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Freeform 21"/>
          <p:cNvSpPr/>
          <p:nvPr/>
        </p:nvSpPr>
        <p:spPr>
          <a:xfrm>
            <a:off x="2520696" y="353578"/>
            <a:ext cx="14173200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9A701E"/>
          </a:solidFill>
          <a:ln cap="sq">
            <a:noFill/>
            <a:prstDash val="solid"/>
            <a:miter/>
          </a:ln>
        </p:spPr>
      </p:sp>
      <p:sp>
        <p:nvSpPr>
          <p:cNvPr id="13" name="TextBox 22"/>
          <p:cNvSpPr txBox="1"/>
          <p:nvPr/>
        </p:nvSpPr>
        <p:spPr>
          <a:xfrm>
            <a:off x="2520696" y="68443"/>
            <a:ext cx="14173200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ĐĂNG NHẬP CỔNG DỊCH VỤ CÔNG QUỐC GIA</a:t>
            </a:r>
          </a:p>
        </p:txBody>
      </p:sp>
    </p:spTree>
    <p:extLst>
      <p:ext uri="{BB962C8B-B14F-4D97-AF65-F5344CB8AC3E}">
        <p14:creationId xmlns:p14="http://schemas.microsoft.com/office/powerpoint/2010/main" val="185370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304800" y="2171700"/>
            <a:ext cx="1569719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54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54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5: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Nhập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mã</a:t>
            </a:r>
            <a:endParaRPr lang="en-US" sz="5400" dirty="0">
              <a:solidFill>
                <a:srgbClr val="5A5343"/>
              </a:solidFill>
              <a:latin typeface="Times New Roman" panose="02020603050405020304" pitchFamily="18" charset="0"/>
              <a:ea typeface="Helsa Display"/>
              <a:cs typeface="Times New Roman" panose="02020603050405020304" pitchFamily="18" charset="0"/>
              <a:sym typeface="Helsa Display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85" y="3771900"/>
            <a:ext cx="5463759" cy="563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4381500"/>
            <a:ext cx="4495800" cy="4876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0" y="5104541"/>
            <a:ext cx="4800600" cy="3430718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2743200" y="7734300"/>
            <a:ext cx="9906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9906000" y="6515100"/>
            <a:ext cx="457200" cy="9906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16230600" y="5448300"/>
            <a:ext cx="1295400" cy="6858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 21"/>
          <p:cNvSpPr/>
          <p:nvPr/>
        </p:nvSpPr>
        <p:spPr>
          <a:xfrm>
            <a:off x="2520696" y="353578"/>
            <a:ext cx="14173200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9A701E"/>
          </a:solidFill>
          <a:ln cap="sq">
            <a:noFill/>
            <a:prstDash val="solid"/>
            <a:miter/>
          </a:ln>
        </p:spPr>
      </p:sp>
      <p:sp>
        <p:nvSpPr>
          <p:cNvPr id="14" name="TextBox 22"/>
          <p:cNvSpPr txBox="1"/>
          <p:nvPr/>
        </p:nvSpPr>
        <p:spPr>
          <a:xfrm>
            <a:off x="2520696" y="68443"/>
            <a:ext cx="14173200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ĐĂNG NHẬP CỔNG DỊCH VỤ CÔNG QUỐC GIA</a:t>
            </a:r>
          </a:p>
        </p:txBody>
      </p:sp>
    </p:spTree>
    <p:extLst>
      <p:ext uri="{BB962C8B-B14F-4D97-AF65-F5344CB8AC3E}">
        <p14:creationId xmlns:p14="http://schemas.microsoft.com/office/powerpoint/2010/main" val="132691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304800" y="2171700"/>
            <a:ext cx="1569719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54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54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1: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Chọn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“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Dịch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vụ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công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trực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54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tuyến</a:t>
            </a:r>
            <a:r>
              <a:rPr lang="en-US" sz="54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”</a:t>
            </a:r>
          </a:p>
        </p:txBody>
      </p:sp>
      <p:sp>
        <p:nvSpPr>
          <p:cNvPr id="6" name="Freeform 18"/>
          <p:cNvSpPr/>
          <p:nvPr/>
        </p:nvSpPr>
        <p:spPr>
          <a:xfrm>
            <a:off x="3828288" y="257628"/>
            <a:ext cx="10411167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6E8C91"/>
          </a:solidFill>
          <a:ln cap="sq">
            <a:noFill/>
            <a:prstDash val="solid"/>
            <a:miter/>
          </a:ln>
        </p:spPr>
      </p:sp>
      <p:sp>
        <p:nvSpPr>
          <p:cNvPr id="7" name="TextBox 19"/>
          <p:cNvSpPr txBox="1"/>
          <p:nvPr/>
        </p:nvSpPr>
        <p:spPr>
          <a:xfrm>
            <a:off x="3810000" y="0"/>
            <a:ext cx="10411167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NỘP HỒ SƠ TRỰC TUYẾN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4229100"/>
            <a:ext cx="13563600" cy="51054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5638800" y="6362700"/>
            <a:ext cx="0" cy="1295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0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762000" y="1966436"/>
            <a:ext cx="182880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48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2: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Đánh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tên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thủ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tục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vào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ô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tìm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kiếm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,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sau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đó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nhấn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“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Tìm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kiếm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”</a:t>
            </a:r>
          </a:p>
        </p:txBody>
      </p:sp>
      <p:sp>
        <p:nvSpPr>
          <p:cNvPr id="8" name="Freeform 18"/>
          <p:cNvSpPr/>
          <p:nvPr/>
        </p:nvSpPr>
        <p:spPr>
          <a:xfrm>
            <a:off x="3828288" y="257628"/>
            <a:ext cx="10411167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6E8C91"/>
          </a:solidFill>
          <a:ln cap="sq">
            <a:noFill/>
            <a:prstDash val="solid"/>
            <a:miter/>
          </a:ln>
        </p:spPr>
      </p:sp>
      <p:sp>
        <p:nvSpPr>
          <p:cNvPr id="11" name="TextBox 19"/>
          <p:cNvSpPr txBox="1"/>
          <p:nvPr/>
        </p:nvSpPr>
        <p:spPr>
          <a:xfrm>
            <a:off x="3810000" y="0"/>
            <a:ext cx="10411167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NỘP HỒ SƠ TRỰC TUYẾN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3655122"/>
            <a:ext cx="14096999" cy="5110355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3828011" y="5219700"/>
            <a:ext cx="0" cy="1295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4859000" y="5219700"/>
            <a:ext cx="0" cy="1295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71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/>
          <p:nvPr/>
        </p:nvSpPr>
        <p:spPr>
          <a:xfrm>
            <a:off x="762000" y="1966436"/>
            <a:ext cx="182880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Bước</a:t>
            </a:r>
            <a:r>
              <a:rPr lang="en-US" sz="4800" b="1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3: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Ấn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chọn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thủ</a:t>
            </a:r>
            <a:r>
              <a:rPr lang="en-US" sz="4800" dirty="0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 </a:t>
            </a:r>
            <a:r>
              <a:rPr lang="en-US" sz="4800" dirty="0" err="1">
                <a:solidFill>
                  <a:srgbClr val="5A5343"/>
                </a:solidFill>
                <a:latin typeface="Times New Roman" panose="02020603050405020304" pitchFamily="18" charset="0"/>
                <a:ea typeface="Helsa Display"/>
                <a:cs typeface="Times New Roman" panose="02020603050405020304" pitchFamily="18" charset="0"/>
                <a:sym typeface="Helsa Display"/>
              </a:rPr>
              <a:t>tục</a:t>
            </a:r>
            <a:endParaRPr lang="en-US" sz="4800" dirty="0">
              <a:solidFill>
                <a:srgbClr val="5A5343"/>
              </a:solidFill>
              <a:latin typeface="Times New Roman" panose="02020603050405020304" pitchFamily="18" charset="0"/>
              <a:ea typeface="Helsa Display"/>
              <a:cs typeface="Times New Roman" panose="02020603050405020304" pitchFamily="18" charset="0"/>
              <a:sym typeface="Helsa Display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284628"/>
            <a:ext cx="16078200" cy="6354671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8763000" y="6134100"/>
            <a:ext cx="0" cy="1295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18"/>
          <p:cNvSpPr/>
          <p:nvPr/>
        </p:nvSpPr>
        <p:spPr>
          <a:xfrm>
            <a:off x="3828288" y="257628"/>
            <a:ext cx="10411167" cy="1129280"/>
          </a:xfrm>
          <a:custGeom>
            <a:avLst/>
            <a:gdLst/>
            <a:ahLst/>
            <a:cxnLst/>
            <a:rect l="l" t="t" r="r" b="b"/>
            <a:pathLst>
              <a:path w="953489" h="250510">
                <a:moveTo>
                  <a:pt x="0" y="0"/>
                </a:moveTo>
                <a:lnTo>
                  <a:pt x="953489" y="0"/>
                </a:lnTo>
                <a:lnTo>
                  <a:pt x="953489" y="250510"/>
                </a:lnTo>
                <a:lnTo>
                  <a:pt x="0" y="250510"/>
                </a:lnTo>
                <a:close/>
              </a:path>
            </a:pathLst>
          </a:custGeom>
          <a:solidFill>
            <a:srgbClr val="6E8C91"/>
          </a:solidFill>
          <a:ln cap="sq">
            <a:noFill/>
            <a:prstDash val="solid"/>
            <a:miter/>
          </a:ln>
        </p:spPr>
      </p:sp>
      <p:sp>
        <p:nvSpPr>
          <p:cNvPr id="8" name="TextBox 19"/>
          <p:cNvSpPr txBox="1"/>
          <p:nvPr/>
        </p:nvSpPr>
        <p:spPr>
          <a:xfrm>
            <a:off x="3810000" y="0"/>
            <a:ext cx="10411167" cy="164453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179"/>
              </a:lnSpc>
            </a:pPr>
            <a:r>
              <a:rPr lang="en-US" sz="3699" dirty="0">
                <a:solidFill>
                  <a:srgbClr val="EAE1DA"/>
                </a:solidFill>
                <a:latin typeface="The Seasons"/>
                <a:ea typeface="The Seasons"/>
                <a:cs typeface="The Seasons"/>
                <a:sym typeface="The Seasons"/>
              </a:rPr>
              <a:t>CÁC BƯỚC NỘP HỒ SƠ TRỰC TUYẾN</a:t>
            </a:r>
          </a:p>
        </p:txBody>
      </p:sp>
    </p:spTree>
    <p:extLst>
      <p:ext uri="{BB962C8B-B14F-4D97-AF65-F5344CB8AC3E}">
        <p14:creationId xmlns:p14="http://schemas.microsoft.com/office/powerpoint/2010/main" val="65036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2408</TotalTime>
  <Words>855</Words>
  <Application>Microsoft Office PowerPoint</Application>
  <PresentationFormat>Custom</PresentationFormat>
  <Paragraphs>86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The Seasons</vt:lpstr>
      <vt:lpstr>Times New Roman</vt:lpstr>
      <vt:lpstr>Pinyon Script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Marron Minimaliste Proposition Commerciale Présentation</dc:title>
  <dc:creator>Admin</dc:creator>
  <cp:lastModifiedBy>Windows 11</cp:lastModifiedBy>
  <cp:revision>66</cp:revision>
  <dcterms:created xsi:type="dcterms:W3CDTF">2006-08-16T00:00:00Z</dcterms:created>
  <dcterms:modified xsi:type="dcterms:W3CDTF">2026-06-17T09:26:20Z</dcterms:modified>
  <dc:identifier>DAHELHiGSD4</dc:identifier>
</cp:coreProperties>
</file>